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Oxygen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Jomolhari"/>
      <p:regular r:id="rId49"/>
    </p:embeddedFont>
    <p:embeddedFont>
      <p:font typeface="Merriweather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xygen-bold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Jomolhari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Oxygen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bold.fntdata"/><Relationship Id="rId50" Type="http://schemas.openxmlformats.org/officeDocument/2006/relationships/font" Target="fonts/Merriweather-regular.fntdata"/><Relationship Id="rId53" Type="http://schemas.openxmlformats.org/officeDocument/2006/relationships/font" Target="fonts/Merriweather-boldItalic.fntdata"/><Relationship Id="rId52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160bfe18b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160bfe18b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2f7624c72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2f7624c72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f7624c72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f7624c72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38b8b120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38b8b120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f7624c7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f7624c7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2f7624c72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2f7624c72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38b8b1209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38b8b1209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8b8b1209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38b8b120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2f7624c72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2f7624c72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39453f8fd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39453f8f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8b8b120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38b8b120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f7624c72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f7624c72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2f7624c72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2f7624c72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39453f8fd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39453f8fd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38b8b1209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38b8b1209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39453f8fd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39453f8fd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39453f8fd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39453f8f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39453f8f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39453f8f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39453f8fd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39453f8fd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38b8b1209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38b8b1209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38b8b1209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38b8b120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606a9be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606a9be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38b8b120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38b8b120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38b8b1209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38b8b1209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160bfe18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160bfe18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38b8b1209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38b8b1209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8b8b1209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38b8b1209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8b8b120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8b8b120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160bfe18b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160bfe18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606a9be3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606a9be3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1606a9be3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1606a9be3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160bfe18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160bfe18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27219" l="0" r="0" t="0"/>
          <a:stretch/>
        </p:blipFill>
        <p:spPr>
          <a:xfrm>
            <a:off x="0" y="2675"/>
            <a:ext cx="9144001" cy="373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1000988" y="773125"/>
            <a:ext cx="5052900" cy="166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283813" y="4197563"/>
            <a:ext cx="38592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4" name="Google Shape;14;p2"/>
          <p:cNvCxnSpPr/>
          <p:nvPr/>
        </p:nvCxnSpPr>
        <p:spPr>
          <a:xfrm>
            <a:off x="1101325" y="4403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7683900" y="740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6941" l="6430" r="37412" t="6941"/>
          <a:stretch/>
        </p:blipFill>
        <p:spPr>
          <a:xfrm>
            <a:off x="588650" y="359400"/>
            <a:ext cx="5134849" cy="44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1460125" y="740388"/>
            <a:ext cx="3634200" cy="13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2703625" y="3734363"/>
            <a:ext cx="2390700" cy="66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83" name="Google Shape;83;p11"/>
          <p:cNvCxnSpPr/>
          <p:nvPr/>
        </p:nvCxnSpPr>
        <p:spPr>
          <a:xfrm>
            <a:off x="7683900" y="740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26221"/>
          <a:stretch/>
        </p:blipFill>
        <p:spPr>
          <a:xfrm>
            <a:off x="0" y="1349900"/>
            <a:ext cx="9144001" cy="37909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" type="title"/>
          </p:nvPr>
        </p:nvSpPr>
        <p:spPr>
          <a:xfrm>
            <a:off x="713250" y="3187294"/>
            <a:ext cx="9945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713250" y="3996850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13250" y="1573200"/>
            <a:ext cx="9945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idx="4" type="subTitle"/>
          </p:nvPr>
        </p:nvSpPr>
        <p:spPr>
          <a:xfrm>
            <a:off x="713250" y="1987766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5" type="subTitle"/>
          </p:nvPr>
        </p:nvSpPr>
        <p:spPr>
          <a:xfrm>
            <a:off x="713250" y="3602065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6" type="subTitle"/>
          </p:nvPr>
        </p:nvSpPr>
        <p:spPr>
          <a:xfrm>
            <a:off x="713250" y="2382550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3334050" y="3187295"/>
            <a:ext cx="9945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3334051" y="3996850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9" type="title"/>
          </p:nvPr>
        </p:nvSpPr>
        <p:spPr>
          <a:xfrm>
            <a:off x="3334038" y="1573200"/>
            <a:ext cx="9945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idx="13" type="subTitle"/>
          </p:nvPr>
        </p:nvSpPr>
        <p:spPr>
          <a:xfrm>
            <a:off x="3334038" y="1987766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3334038" y="3602065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5" type="subTitle"/>
          </p:nvPr>
        </p:nvSpPr>
        <p:spPr>
          <a:xfrm>
            <a:off x="3334053" y="2382550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6" type="title"/>
          </p:nvPr>
        </p:nvSpPr>
        <p:spPr>
          <a:xfrm>
            <a:off x="5954825" y="3187295"/>
            <a:ext cx="9945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7" type="subTitle"/>
          </p:nvPr>
        </p:nvSpPr>
        <p:spPr>
          <a:xfrm>
            <a:off x="5954825" y="3996850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18" type="title"/>
          </p:nvPr>
        </p:nvSpPr>
        <p:spPr>
          <a:xfrm>
            <a:off x="5954825" y="1573200"/>
            <a:ext cx="994500" cy="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19" type="subTitle"/>
          </p:nvPr>
        </p:nvSpPr>
        <p:spPr>
          <a:xfrm>
            <a:off x="5954825" y="1987766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20" type="subTitle"/>
          </p:nvPr>
        </p:nvSpPr>
        <p:spPr>
          <a:xfrm>
            <a:off x="5954825" y="3602064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21" type="subTitle"/>
          </p:nvPr>
        </p:nvSpPr>
        <p:spPr>
          <a:xfrm>
            <a:off x="5954825" y="2382550"/>
            <a:ext cx="2475900" cy="48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3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2266250" y="1156600"/>
            <a:ext cx="5930400" cy="23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14"/>
          <p:cNvSpPr txBox="1"/>
          <p:nvPr>
            <p:ph type="title"/>
          </p:nvPr>
        </p:nvSpPr>
        <p:spPr>
          <a:xfrm>
            <a:off x="2266222" y="3735425"/>
            <a:ext cx="59304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 b="0" l="0" r="83723" t="0"/>
          <a:stretch/>
        </p:blipFill>
        <p:spPr>
          <a:xfrm>
            <a:off x="0" y="2675"/>
            <a:ext cx="1488277" cy="5138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4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4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type="title"/>
          </p:nvPr>
        </p:nvSpPr>
        <p:spPr>
          <a:xfrm>
            <a:off x="1005950" y="1725652"/>
            <a:ext cx="4653000" cy="157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15"/>
          <p:cNvSpPr txBox="1"/>
          <p:nvPr>
            <p:ph idx="1" type="subTitle"/>
          </p:nvPr>
        </p:nvSpPr>
        <p:spPr>
          <a:xfrm>
            <a:off x="1005950" y="3355025"/>
            <a:ext cx="4653000" cy="655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 b="72576" l="0" r="0" t="0"/>
          <a:stretch/>
        </p:blipFill>
        <p:spPr>
          <a:xfrm>
            <a:off x="0" y="2675"/>
            <a:ext cx="9144001" cy="1409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5"/>
          <p:cNvCxnSpPr/>
          <p:nvPr/>
        </p:nvCxnSpPr>
        <p:spPr>
          <a:xfrm>
            <a:off x="7683900" y="740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>
            <p:ph idx="1" type="subTitle"/>
          </p:nvPr>
        </p:nvSpPr>
        <p:spPr>
          <a:xfrm>
            <a:off x="1195575" y="2173312"/>
            <a:ext cx="28941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1" name="Google Shape;131;p16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0" t="86582"/>
          <a:stretch/>
        </p:blipFill>
        <p:spPr>
          <a:xfrm>
            <a:off x="0" y="4451425"/>
            <a:ext cx="9144001" cy="68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6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6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54037" r="0" t="0"/>
          <a:stretch/>
        </p:blipFill>
        <p:spPr>
          <a:xfrm>
            <a:off x="4941100" y="2675"/>
            <a:ext cx="4202900" cy="51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5638450" y="2363100"/>
            <a:ext cx="25584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41" name="Google Shape;141;p17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7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69010" r="0" t="-100"/>
          <a:stretch/>
        </p:blipFill>
        <p:spPr>
          <a:xfrm>
            <a:off x="6310300" y="-2673"/>
            <a:ext cx="28337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8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8"/>
          <p:cNvSpPr txBox="1"/>
          <p:nvPr>
            <p:ph idx="1" type="subTitle"/>
          </p:nvPr>
        </p:nvSpPr>
        <p:spPr>
          <a:xfrm>
            <a:off x="947450" y="1632400"/>
            <a:ext cx="28941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9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713225" y="1495200"/>
            <a:ext cx="3858900" cy="24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86582"/>
          <a:stretch/>
        </p:blipFill>
        <p:spPr>
          <a:xfrm>
            <a:off x="0" y="4451425"/>
            <a:ext cx="9144001" cy="68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9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>
            <p:ph idx="1" type="subTitle"/>
          </p:nvPr>
        </p:nvSpPr>
        <p:spPr>
          <a:xfrm>
            <a:off x="4763054" y="1539200"/>
            <a:ext cx="3413700" cy="25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2" type="subTitle"/>
          </p:nvPr>
        </p:nvSpPr>
        <p:spPr>
          <a:xfrm>
            <a:off x="967250" y="1539201"/>
            <a:ext cx="3413700" cy="25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86582"/>
          <a:stretch/>
        </p:blipFill>
        <p:spPr>
          <a:xfrm>
            <a:off x="0" y="4451425"/>
            <a:ext cx="9144001" cy="68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0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0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7528" l="4745" r="4854" t="6730"/>
          <a:stretch/>
        </p:blipFill>
        <p:spPr>
          <a:xfrm>
            <a:off x="433725" y="348675"/>
            <a:ext cx="8266349" cy="44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302050" y="2439475"/>
            <a:ext cx="4713300" cy="952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1125125" y="2439475"/>
            <a:ext cx="939300" cy="95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302050" y="3570300"/>
            <a:ext cx="47133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1101325" y="428082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3"/>
          <p:cNvCxnSpPr/>
          <p:nvPr/>
        </p:nvCxnSpPr>
        <p:spPr>
          <a:xfrm>
            <a:off x="7683900" y="740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0" l="0" r="0" t="35533"/>
          <a:stretch/>
        </p:blipFill>
        <p:spPr>
          <a:xfrm>
            <a:off x="0" y="1828450"/>
            <a:ext cx="9144001" cy="331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1" type="subTitle"/>
          </p:nvPr>
        </p:nvSpPr>
        <p:spPr>
          <a:xfrm>
            <a:off x="5118815" y="2891325"/>
            <a:ext cx="27651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2" type="subTitle"/>
          </p:nvPr>
        </p:nvSpPr>
        <p:spPr>
          <a:xfrm>
            <a:off x="947450" y="2891325"/>
            <a:ext cx="27651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3" type="subTitle"/>
          </p:nvPr>
        </p:nvSpPr>
        <p:spPr>
          <a:xfrm>
            <a:off x="5118821" y="3357525"/>
            <a:ext cx="27651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4" type="subTitle"/>
          </p:nvPr>
        </p:nvSpPr>
        <p:spPr>
          <a:xfrm>
            <a:off x="947450" y="3357526"/>
            <a:ext cx="27651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7" name="Google Shape;177;p21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1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 b="0" l="38122" r="0" t="0"/>
          <a:stretch/>
        </p:blipFill>
        <p:spPr>
          <a:xfrm>
            <a:off x="3485951" y="2675"/>
            <a:ext cx="5658051" cy="51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>
            <p:ph idx="1" type="subTitle"/>
          </p:nvPr>
        </p:nvSpPr>
        <p:spPr>
          <a:xfrm>
            <a:off x="947450" y="1906425"/>
            <a:ext cx="23433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2" type="subTitle"/>
          </p:nvPr>
        </p:nvSpPr>
        <p:spPr>
          <a:xfrm>
            <a:off x="947450" y="2372635"/>
            <a:ext cx="23433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type="title"/>
          </p:nvPr>
        </p:nvSpPr>
        <p:spPr>
          <a:xfrm>
            <a:off x="947450" y="539500"/>
            <a:ext cx="25386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3" type="subTitle"/>
          </p:nvPr>
        </p:nvSpPr>
        <p:spPr>
          <a:xfrm>
            <a:off x="947450" y="3330668"/>
            <a:ext cx="23433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7" name="Google Shape;187;p22"/>
          <p:cNvSpPr txBox="1"/>
          <p:nvPr>
            <p:ph idx="4" type="subTitle"/>
          </p:nvPr>
        </p:nvSpPr>
        <p:spPr>
          <a:xfrm>
            <a:off x="947450" y="3796878"/>
            <a:ext cx="23433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8" name="Google Shape;188;p22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2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10362" l="6438" r="6438" t="26217"/>
          <a:stretch/>
        </p:blipFill>
        <p:spPr>
          <a:xfrm>
            <a:off x="588650" y="1349900"/>
            <a:ext cx="7966748" cy="3258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3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3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1697850" y="2017574"/>
            <a:ext cx="61158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2" type="subTitle"/>
          </p:nvPr>
        </p:nvSpPr>
        <p:spPr>
          <a:xfrm>
            <a:off x="1697850" y="1585325"/>
            <a:ext cx="6115800" cy="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3" type="subTitle"/>
          </p:nvPr>
        </p:nvSpPr>
        <p:spPr>
          <a:xfrm>
            <a:off x="1697850" y="3018125"/>
            <a:ext cx="61158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4" type="subTitle"/>
          </p:nvPr>
        </p:nvSpPr>
        <p:spPr>
          <a:xfrm>
            <a:off x="1697850" y="2585860"/>
            <a:ext cx="6115800" cy="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5" type="subTitle"/>
          </p:nvPr>
        </p:nvSpPr>
        <p:spPr>
          <a:xfrm>
            <a:off x="1697850" y="4018650"/>
            <a:ext cx="61158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6" type="subTitle"/>
          </p:nvPr>
        </p:nvSpPr>
        <p:spPr>
          <a:xfrm>
            <a:off x="1697850" y="3586394"/>
            <a:ext cx="6115800" cy="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3">
            <a:alphaModFix/>
          </a:blip>
          <a:srcRect b="0" l="0" r="0" t="86582"/>
          <a:stretch/>
        </p:blipFill>
        <p:spPr>
          <a:xfrm>
            <a:off x="0" y="4451425"/>
            <a:ext cx="9144001" cy="68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4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4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1" type="subTitle"/>
          </p:nvPr>
        </p:nvSpPr>
        <p:spPr>
          <a:xfrm>
            <a:off x="1705875" y="2039417"/>
            <a:ext cx="2096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4"/>
          <p:cNvSpPr txBox="1"/>
          <p:nvPr>
            <p:ph idx="2" type="subTitle"/>
          </p:nvPr>
        </p:nvSpPr>
        <p:spPr>
          <a:xfrm>
            <a:off x="1705875" y="1573200"/>
            <a:ext cx="20967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4"/>
          <p:cNvSpPr txBox="1"/>
          <p:nvPr>
            <p:ph idx="3" type="subTitle"/>
          </p:nvPr>
        </p:nvSpPr>
        <p:spPr>
          <a:xfrm>
            <a:off x="1705875" y="3381598"/>
            <a:ext cx="2096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4" type="subTitle"/>
          </p:nvPr>
        </p:nvSpPr>
        <p:spPr>
          <a:xfrm>
            <a:off x="1705875" y="2915379"/>
            <a:ext cx="20967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4"/>
          <p:cNvSpPr txBox="1"/>
          <p:nvPr>
            <p:ph idx="5" type="subTitle"/>
          </p:nvPr>
        </p:nvSpPr>
        <p:spPr>
          <a:xfrm>
            <a:off x="5201025" y="2039398"/>
            <a:ext cx="2096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6" type="subTitle"/>
          </p:nvPr>
        </p:nvSpPr>
        <p:spPr>
          <a:xfrm>
            <a:off x="5201027" y="1573200"/>
            <a:ext cx="20967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24"/>
          <p:cNvSpPr txBox="1"/>
          <p:nvPr>
            <p:ph idx="7" type="subTitle"/>
          </p:nvPr>
        </p:nvSpPr>
        <p:spPr>
          <a:xfrm>
            <a:off x="5201025" y="3381575"/>
            <a:ext cx="2096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8" type="subTitle"/>
          </p:nvPr>
        </p:nvSpPr>
        <p:spPr>
          <a:xfrm>
            <a:off x="5201027" y="2915363"/>
            <a:ext cx="20967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65198" r="0" t="0"/>
          <a:stretch/>
        </p:blipFill>
        <p:spPr>
          <a:xfrm>
            <a:off x="5961625" y="2675"/>
            <a:ext cx="3182376" cy="5138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5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5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5"/>
          <p:cNvSpPr txBox="1"/>
          <p:nvPr>
            <p:ph type="title"/>
          </p:nvPr>
        </p:nvSpPr>
        <p:spPr>
          <a:xfrm>
            <a:off x="947450" y="539500"/>
            <a:ext cx="48525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947520" y="1821963"/>
            <a:ext cx="20220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2" type="subTitle"/>
          </p:nvPr>
        </p:nvSpPr>
        <p:spPr>
          <a:xfrm>
            <a:off x="947450" y="2884520"/>
            <a:ext cx="20220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3" type="subTitle"/>
          </p:nvPr>
        </p:nvSpPr>
        <p:spPr>
          <a:xfrm>
            <a:off x="947520" y="3946550"/>
            <a:ext cx="20220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4" type="subTitle"/>
          </p:nvPr>
        </p:nvSpPr>
        <p:spPr>
          <a:xfrm>
            <a:off x="3633358" y="3946048"/>
            <a:ext cx="20220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5" type="subTitle"/>
          </p:nvPr>
        </p:nvSpPr>
        <p:spPr>
          <a:xfrm>
            <a:off x="3633385" y="1822479"/>
            <a:ext cx="20220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6" type="subTitle"/>
          </p:nvPr>
        </p:nvSpPr>
        <p:spPr>
          <a:xfrm>
            <a:off x="3633315" y="2884263"/>
            <a:ext cx="20220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5"/>
          <p:cNvSpPr txBox="1"/>
          <p:nvPr>
            <p:ph idx="7" type="subTitle"/>
          </p:nvPr>
        </p:nvSpPr>
        <p:spPr>
          <a:xfrm>
            <a:off x="947520" y="1491875"/>
            <a:ext cx="20220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8" type="subTitle"/>
          </p:nvPr>
        </p:nvSpPr>
        <p:spPr>
          <a:xfrm>
            <a:off x="947450" y="2553929"/>
            <a:ext cx="20220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9" type="subTitle"/>
          </p:nvPr>
        </p:nvSpPr>
        <p:spPr>
          <a:xfrm>
            <a:off x="947520" y="3615970"/>
            <a:ext cx="20220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13" type="subTitle"/>
          </p:nvPr>
        </p:nvSpPr>
        <p:spPr>
          <a:xfrm>
            <a:off x="3633398" y="3615980"/>
            <a:ext cx="20220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14" type="subTitle"/>
          </p:nvPr>
        </p:nvSpPr>
        <p:spPr>
          <a:xfrm>
            <a:off x="3633328" y="2553927"/>
            <a:ext cx="20220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15" type="subTitle"/>
          </p:nvPr>
        </p:nvSpPr>
        <p:spPr>
          <a:xfrm>
            <a:off x="3633398" y="1491875"/>
            <a:ext cx="20220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1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57125" t="0"/>
          <a:stretch/>
        </p:blipFill>
        <p:spPr>
          <a:xfrm>
            <a:off x="0" y="2675"/>
            <a:ext cx="3920548" cy="5138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6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6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6"/>
          <p:cNvSpPr txBox="1"/>
          <p:nvPr>
            <p:ph hasCustomPrompt="1" type="title"/>
          </p:nvPr>
        </p:nvSpPr>
        <p:spPr>
          <a:xfrm>
            <a:off x="4567425" y="689625"/>
            <a:ext cx="3867900" cy="7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4" name="Google Shape;244;p26"/>
          <p:cNvSpPr txBox="1"/>
          <p:nvPr>
            <p:ph idx="1" type="subTitle"/>
          </p:nvPr>
        </p:nvSpPr>
        <p:spPr>
          <a:xfrm>
            <a:off x="4567425" y="1456652"/>
            <a:ext cx="38679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5" name="Google Shape;245;p26"/>
          <p:cNvSpPr txBox="1"/>
          <p:nvPr>
            <p:ph hasCustomPrompt="1" idx="2" type="title"/>
          </p:nvPr>
        </p:nvSpPr>
        <p:spPr>
          <a:xfrm>
            <a:off x="4567425" y="1980487"/>
            <a:ext cx="3867900" cy="7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6" name="Google Shape;246;p26"/>
          <p:cNvSpPr txBox="1"/>
          <p:nvPr>
            <p:ph idx="3" type="subTitle"/>
          </p:nvPr>
        </p:nvSpPr>
        <p:spPr>
          <a:xfrm>
            <a:off x="4567425" y="2747520"/>
            <a:ext cx="38679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7" name="Google Shape;247;p26"/>
          <p:cNvSpPr txBox="1"/>
          <p:nvPr>
            <p:ph hasCustomPrompt="1" idx="4" type="title"/>
          </p:nvPr>
        </p:nvSpPr>
        <p:spPr>
          <a:xfrm>
            <a:off x="4567425" y="3271362"/>
            <a:ext cx="3867900" cy="7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48" name="Google Shape;248;p26"/>
          <p:cNvSpPr txBox="1"/>
          <p:nvPr>
            <p:ph idx="5" type="subTitle"/>
          </p:nvPr>
        </p:nvSpPr>
        <p:spPr>
          <a:xfrm>
            <a:off x="4567425" y="4038389"/>
            <a:ext cx="38679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9" name="Google Shape;24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7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375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 b="0" l="0" r="0" t="28805"/>
          <a:stretch/>
        </p:blipFill>
        <p:spPr>
          <a:xfrm>
            <a:off x="375" y="1482600"/>
            <a:ext cx="9144001" cy="365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7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7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7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7"/>
          <p:cNvSpPr txBox="1"/>
          <p:nvPr>
            <p:ph hasCustomPrompt="1" idx="2" type="title"/>
          </p:nvPr>
        </p:nvSpPr>
        <p:spPr>
          <a:xfrm>
            <a:off x="948925" y="1817125"/>
            <a:ext cx="19278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57" name="Google Shape;257;p27"/>
          <p:cNvSpPr txBox="1"/>
          <p:nvPr>
            <p:ph idx="1" type="subTitle"/>
          </p:nvPr>
        </p:nvSpPr>
        <p:spPr>
          <a:xfrm>
            <a:off x="948475" y="2791847"/>
            <a:ext cx="19287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3" type="subTitle"/>
          </p:nvPr>
        </p:nvSpPr>
        <p:spPr>
          <a:xfrm>
            <a:off x="948925" y="2356799"/>
            <a:ext cx="19278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9" name="Google Shape;259;p27"/>
          <p:cNvSpPr txBox="1"/>
          <p:nvPr>
            <p:ph hasCustomPrompt="1" idx="4" type="title"/>
          </p:nvPr>
        </p:nvSpPr>
        <p:spPr>
          <a:xfrm>
            <a:off x="3608025" y="1817125"/>
            <a:ext cx="19278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60" name="Google Shape;260;p27"/>
          <p:cNvSpPr txBox="1"/>
          <p:nvPr>
            <p:ph idx="5" type="subTitle"/>
          </p:nvPr>
        </p:nvSpPr>
        <p:spPr>
          <a:xfrm>
            <a:off x="3608025" y="2791847"/>
            <a:ext cx="19287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7"/>
          <p:cNvSpPr txBox="1"/>
          <p:nvPr>
            <p:ph idx="6" type="subTitle"/>
          </p:nvPr>
        </p:nvSpPr>
        <p:spPr>
          <a:xfrm>
            <a:off x="3607650" y="2356799"/>
            <a:ext cx="19278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2" name="Google Shape;262;p27"/>
          <p:cNvSpPr txBox="1"/>
          <p:nvPr>
            <p:ph hasCustomPrompt="1" idx="7" type="title"/>
          </p:nvPr>
        </p:nvSpPr>
        <p:spPr>
          <a:xfrm>
            <a:off x="6267950" y="1817125"/>
            <a:ext cx="19278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63" name="Google Shape;263;p27"/>
          <p:cNvSpPr txBox="1"/>
          <p:nvPr>
            <p:ph idx="8" type="subTitle"/>
          </p:nvPr>
        </p:nvSpPr>
        <p:spPr>
          <a:xfrm>
            <a:off x="6267950" y="2791847"/>
            <a:ext cx="19287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9" type="subTitle"/>
          </p:nvPr>
        </p:nvSpPr>
        <p:spPr>
          <a:xfrm>
            <a:off x="6267950" y="2356799"/>
            <a:ext cx="19278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2100">
                <a:solidFill>
                  <a:schemeClr val="lt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5" name="Google Shape;26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3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 b="0" l="83705" r="0" t="0"/>
          <a:stretch/>
        </p:blipFill>
        <p:spPr>
          <a:xfrm>
            <a:off x="7654025" y="2675"/>
            <a:ext cx="1489973" cy="51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cxnSp>
        <p:nvCxnSpPr>
          <p:cNvPr id="270" name="Google Shape;270;p28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8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8"/>
          <p:cNvSpPr txBox="1"/>
          <p:nvPr>
            <p:ph hasCustomPrompt="1" idx="2" type="title"/>
          </p:nvPr>
        </p:nvSpPr>
        <p:spPr>
          <a:xfrm>
            <a:off x="947450" y="145047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73" name="Google Shape;273;p28"/>
          <p:cNvSpPr txBox="1"/>
          <p:nvPr>
            <p:ph idx="1" type="subTitle"/>
          </p:nvPr>
        </p:nvSpPr>
        <p:spPr>
          <a:xfrm>
            <a:off x="1620750" y="145047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8"/>
          <p:cNvSpPr txBox="1"/>
          <p:nvPr>
            <p:ph hasCustomPrompt="1" idx="3" type="title"/>
          </p:nvPr>
        </p:nvSpPr>
        <p:spPr>
          <a:xfrm>
            <a:off x="947450" y="211422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75" name="Google Shape;275;p28"/>
          <p:cNvSpPr txBox="1"/>
          <p:nvPr>
            <p:ph idx="4" type="subTitle"/>
          </p:nvPr>
        </p:nvSpPr>
        <p:spPr>
          <a:xfrm>
            <a:off x="1620750" y="211422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8"/>
          <p:cNvSpPr txBox="1"/>
          <p:nvPr>
            <p:ph hasCustomPrompt="1" idx="5" type="title"/>
          </p:nvPr>
        </p:nvSpPr>
        <p:spPr>
          <a:xfrm>
            <a:off x="947450" y="277797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77" name="Google Shape;277;p28"/>
          <p:cNvSpPr txBox="1"/>
          <p:nvPr>
            <p:ph idx="6" type="subTitle"/>
          </p:nvPr>
        </p:nvSpPr>
        <p:spPr>
          <a:xfrm>
            <a:off x="1620750" y="277797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8"/>
          <p:cNvSpPr txBox="1"/>
          <p:nvPr>
            <p:ph hasCustomPrompt="1" idx="7" type="title"/>
          </p:nvPr>
        </p:nvSpPr>
        <p:spPr>
          <a:xfrm>
            <a:off x="947450" y="344172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79" name="Google Shape;279;p28"/>
          <p:cNvSpPr txBox="1"/>
          <p:nvPr>
            <p:ph idx="8" type="subTitle"/>
          </p:nvPr>
        </p:nvSpPr>
        <p:spPr>
          <a:xfrm>
            <a:off x="1620750" y="344172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8"/>
          <p:cNvSpPr txBox="1"/>
          <p:nvPr>
            <p:ph hasCustomPrompt="1" idx="9" type="title"/>
          </p:nvPr>
        </p:nvSpPr>
        <p:spPr>
          <a:xfrm>
            <a:off x="947450" y="410547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81" name="Google Shape;281;p28"/>
          <p:cNvSpPr txBox="1"/>
          <p:nvPr>
            <p:ph idx="13" type="subTitle"/>
          </p:nvPr>
        </p:nvSpPr>
        <p:spPr>
          <a:xfrm>
            <a:off x="1620750" y="410547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8"/>
          <p:cNvSpPr txBox="1"/>
          <p:nvPr>
            <p:ph hasCustomPrompt="1" idx="14" type="title"/>
          </p:nvPr>
        </p:nvSpPr>
        <p:spPr>
          <a:xfrm>
            <a:off x="3780375" y="145047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83" name="Google Shape;283;p28"/>
          <p:cNvSpPr txBox="1"/>
          <p:nvPr>
            <p:ph idx="15" type="subTitle"/>
          </p:nvPr>
        </p:nvSpPr>
        <p:spPr>
          <a:xfrm>
            <a:off x="4453675" y="145047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8"/>
          <p:cNvSpPr txBox="1"/>
          <p:nvPr>
            <p:ph hasCustomPrompt="1" idx="16" type="title"/>
          </p:nvPr>
        </p:nvSpPr>
        <p:spPr>
          <a:xfrm>
            <a:off x="3780375" y="211422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85" name="Google Shape;285;p28"/>
          <p:cNvSpPr txBox="1"/>
          <p:nvPr>
            <p:ph idx="17" type="subTitle"/>
          </p:nvPr>
        </p:nvSpPr>
        <p:spPr>
          <a:xfrm>
            <a:off x="4453675" y="211422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8"/>
          <p:cNvSpPr txBox="1"/>
          <p:nvPr>
            <p:ph hasCustomPrompt="1" idx="18" type="title"/>
          </p:nvPr>
        </p:nvSpPr>
        <p:spPr>
          <a:xfrm>
            <a:off x="3780375" y="277797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87" name="Google Shape;287;p28"/>
          <p:cNvSpPr txBox="1"/>
          <p:nvPr>
            <p:ph idx="19" type="subTitle"/>
          </p:nvPr>
        </p:nvSpPr>
        <p:spPr>
          <a:xfrm>
            <a:off x="4453675" y="277797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8"/>
          <p:cNvSpPr txBox="1"/>
          <p:nvPr>
            <p:ph hasCustomPrompt="1" idx="20" type="title"/>
          </p:nvPr>
        </p:nvSpPr>
        <p:spPr>
          <a:xfrm>
            <a:off x="3780375" y="344172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89" name="Google Shape;289;p28"/>
          <p:cNvSpPr txBox="1"/>
          <p:nvPr>
            <p:ph idx="21" type="subTitle"/>
          </p:nvPr>
        </p:nvSpPr>
        <p:spPr>
          <a:xfrm>
            <a:off x="4453675" y="344172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8"/>
          <p:cNvSpPr txBox="1"/>
          <p:nvPr>
            <p:ph hasCustomPrompt="1" idx="22" type="title"/>
          </p:nvPr>
        </p:nvSpPr>
        <p:spPr>
          <a:xfrm>
            <a:off x="3780375" y="4105475"/>
            <a:ext cx="5943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1" name="Google Shape;291;p28"/>
          <p:cNvSpPr txBox="1"/>
          <p:nvPr>
            <p:ph idx="23" type="subTitle"/>
          </p:nvPr>
        </p:nvSpPr>
        <p:spPr>
          <a:xfrm>
            <a:off x="4453675" y="4105475"/>
            <a:ext cx="1571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9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 b="0" l="83705" r="0" t="0"/>
          <a:stretch/>
        </p:blipFill>
        <p:spPr>
          <a:xfrm>
            <a:off x="7654025" y="2675"/>
            <a:ext cx="1489973" cy="51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cxnSp>
        <p:nvCxnSpPr>
          <p:cNvPr id="297" name="Google Shape;297;p29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9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 b="0" l="0" r="0" t="86582"/>
          <a:stretch/>
        </p:blipFill>
        <p:spPr>
          <a:xfrm>
            <a:off x="0" y="4451425"/>
            <a:ext cx="9144001" cy="68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0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0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0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06" name="Google Shape;30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60549" r="0" t="0"/>
          <a:stretch/>
        </p:blipFill>
        <p:spPr>
          <a:xfrm>
            <a:off x="5536675" y="2675"/>
            <a:ext cx="3607474" cy="51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47450" y="1970700"/>
            <a:ext cx="3662100" cy="225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947450" y="539500"/>
            <a:ext cx="44745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1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1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1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1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b="10362" l="6438" r="6438" t="26217"/>
          <a:stretch/>
        </p:blipFill>
        <p:spPr>
          <a:xfrm>
            <a:off x="588650" y="1349900"/>
            <a:ext cx="7966748" cy="32586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2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2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3">
            <a:alphaModFix/>
          </a:blip>
          <a:srcRect b="0" l="0" r="0" t="31450"/>
          <a:stretch/>
        </p:blipFill>
        <p:spPr>
          <a:xfrm>
            <a:off x="0" y="1618200"/>
            <a:ext cx="9144001" cy="352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2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2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32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20" name="Google Shape;32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 b="30565" l="0" r="0" t="0"/>
          <a:stretch/>
        </p:blipFill>
        <p:spPr>
          <a:xfrm>
            <a:off x="0" y="2675"/>
            <a:ext cx="9144126" cy="356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>
            <p:ph type="title"/>
          </p:nvPr>
        </p:nvSpPr>
        <p:spPr>
          <a:xfrm>
            <a:off x="2160300" y="1912675"/>
            <a:ext cx="4823400" cy="108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5" name="Google Shape;325;p33"/>
          <p:cNvSpPr txBox="1"/>
          <p:nvPr>
            <p:ph hasCustomPrompt="1" idx="2" type="title"/>
          </p:nvPr>
        </p:nvSpPr>
        <p:spPr>
          <a:xfrm>
            <a:off x="4089600" y="811975"/>
            <a:ext cx="964800" cy="948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33"/>
          <p:cNvSpPr txBox="1"/>
          <p:nvPr>
            <p:ph idx="1" type="subTitle"/>
          </p:nvPr>
        </p:nvSpPr>
        <p:spPr>
          <a:xfrm>
            <a:off x="2160300" y="4104875"/>
            <a:ext cx="4823400" cy="50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27" name="Google Shape;327;p33"/>
          <p:cNvCxnSpPr/>
          <p:nvPr/>
        </p:nvCxnSpPr>
        <p:spPr>
          <a:xfrm>
            <a:off x="1101325" y="428082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3"/>
          <p:cNvCxnSpPr/>
          <p:nvPr/>
        </p:nvCxnSpPr>
        <p:spPr>
          <a:xfrm>
            <a:off x="7683900" y="740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 rotWithShape="1">
          <a:blip r:embed="rId3">
            <a:alphaModFix/>
          </a:blip>
          <a:srcRect b="0" l="0" r="71099" t="0"/>
          <a:stretch/>
        </p:blipFill>
        <p:spPr>
          <a:xfrm>
            <a:off x="0" y="2675"/>
            <a:ext cx="2642625" cy="5138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4"/>
          <p:cNvCxnSpPr/>
          <p:nvPr/>
        </p:nvCxnSpPr>
        <p:spPr>
          <a:xfrm>
            <a:off x="1101325" y="428082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4"/>
          <p:cNvSpPr txBox="1"/>
          <p:nvPr>
            <p:ph type="ctrTitle"/>
          </p:nvPr>
        </p:nvSpPr>
        <p:spPr>
          <a:xfrm>
            <a:off x="3532750" y="648713"/>
            <a:ext cx="37554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5" name="Google Shape;335;p34"/>
          <p:cNvSpPr txBox="1"/>
          <p:nvPr>
            <p:ph idx="1" type="subTitle"/>
          </p:nvPr>
        </p:nvSpPr>
        <p:spPr>
          <a:xfrm>
            <a:off x="3532750" y="1517513"/>
            <a:ext cx="37554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6" name="Google Shape;336;p34"/>
          <p:cNvCxnSpPr/>
          <p:nvPr/>
        </p:nvCxnSpPr>
        <p:spPr>
          <a:xfrm>
            <a:off x="7683900" y="740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4"/>
          <p:cNvSpPr txBox="1"/>
          <p:nvPr/>
        </p:nvSpPr>
        <p:spPr>
          <a:xfrm>
            <a:off x="3532750" y="3663478"/>
            <a:ext cx="45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b="1" lang="en" sz="1000" u="sng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and infographics &amp; images by </a:t>
            </a:r>
            <a:r>
              <a:rPr b="1" lang="en" sz="1000" u="sng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2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 rotWithShape="1">
          <a:blip r:embed="rId3">
            <a:alphaModFix/>
          </a:blip>
          <a:srcRect b="7528" l="4745" r="4854" t="6730"/>
          <a:stretch/>
        </p:blipFill>
        <p:spPr>
          <a:xfrm>
            <a:off x="433725" y="348675"/>
            <a:ext cx="8266349" cy="440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5"/>
          <p:cNvCxnSpPr/>
          <p:nvPr/>
        </p:nvCxnSpPr>
        <p:spPr>
          <a:xfrm>
            <a:off x="1101325" y="4403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5"/>
          <p:cNvCxnSpPr/>
          <p:nvPr/>
        </p:nvCxnSpPr>
        <p:spPr>
          <a:xfrm>
            <a:off x="7683900" y="740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6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 b="0" l="0" r="0" t="31450"/>
          <a:stretch/>
        </p:blipFill>
        <p:spPr>
          <a:xfrm>
            <a:off x="0" y="1618200"/>
            <a:ext cx="9144001" cy="352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6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6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3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bg>
      <p:bgPr>
        <a:solidFill>
          <a:schemeClr val="accent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58" name="Google Shape;358;p38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9" name="Google Shape;359;p3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0" name="Google Shape;36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3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5" name="Google Shape;365;p3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6" name="Google Shape;3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370" name="Google Shape;37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13225" y="1495200"/>
            <a:ext cx="38589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571953" y="1495200"/>
            <a:ext cx="38589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0" l="0" r="0" t="86582"/>
          <a:stretch/>
        </p:blipFill>
        <p:spPr>
          <a:xfrm>
            <a:off x="0" y="4451425"/>
            <a:ext cx="9144001" cy="68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5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6" name="Google Shape;46;p6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6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 b="0" l="0" r="0" t="38676"/>
          <a:stretch/>
        </p:blipFill>
        <p:spPr>
          <a:xfrm>
            <a:off x="0" y="1990050"/>
            <a:ext cx="9144001" cy="315077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/>
          <p:nvPr>
            <p:ph idx="2" type="pic"/>
          </p:nvPr>
        </p:nvSpPr>
        <p:spPr>
          <a:xfrm>
            <a:off x="1568013" y="2346697"/>
            <a:ext cx="1812000" cy="24375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947450" y="539500"/>
            <a:ext cx="5553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4000575" y="3838963"/>
            <a:ext cx="3860100" cy="909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" name="Google Shape;55;p7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7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7528" l="4745" r="4854" t="6730"/>
          <a:stretch/>
        </p:blipFill>
        <p:spPr>
          <a:xfrm>
            <a:off x="433725" y="348675"/>
            <a:ext cx="8266349" cy="44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>
            <p:ph type="title"/>
          </p:nvPr>
        </p:nvSpPr>
        <p:spPr>
          <a:xfrm>
            <a:off x="1333650" y="1769100"/>
            <a:ext cx="6476700" cy="16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cxnSp>
        <p:nvCxnSpPr>
          <p:cNvPr id="62" name="Google Shape;62;p8"/>
          <p:cNvCxnSpPr/>
          <p:nvPr/>
        </p:nvCxnSpPr>
        <p:spPr>
          <a:xfrm>
            <a:off x="1101325" y="4403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8"/>
          <p:cNvCxnSpPr/>
          <p:nvPr/>
        </p:nvCxnSpPr>
        <p:spPr>
          <a:xfrm>
            <a:off x="7683900" y="740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56941" t="0"/>
          <a:stretch/>
        </p:blipFill>
        <p:spPr>
          <a:xfrm>
            <a:off x="0" y="2675"/>
            <a:ext cx="3937577" cy="51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type="title"/>
          </p:nvPr>
        </p:nvSpPr>
        <p:spPr>
          <a:xfrm>
            <a:off x="4656500" y="1303950"/>
            <a:ext cx="3557400" cy="67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4656500" y="2127750"/>
            <a:ext cx="35574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0" name="Google Shape;70;p9"/>
          <p:cNvCxnSpPr/>
          <p:nvPr/>
        </p:nvCxnSpPr>
        <p:spPr>
          <a:xfrm>
            <a:off x="588650" y="4784075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9"/>
          <p:cNvCxnSpPr/>
          <p:nvPr/>
        </p:nvCxnSpPr>
        <p:spPr>
          <a:xfrm>
            <a:off x="8196650" y="359400"/>
            <a:ext cx="35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76"/>
            <a:ext cx="9144001" cy="51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/>
          <p:nvPr>
            <p:ph idx="2" type="pic"/>
          </p:nvPr>
        </p:nvSpPr>
        <p:spPr>
          <a:xfrm>
            <a:off x="255125" y="255000"/>
            <a:ext cx="8634000" cy="463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947450" y="539500"/>
            <a:ext cx="48525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molhari"/>
              <a:buNone/>
              <a:defRPr sz="34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molhari"/>
              <a:buNone/>
              <a:defRPr sz="34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molhari"/>
              <a:buNone/>
              <a:defRPr sz="34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molhari"/>
              <a:buNone/>
              <a:defRPr sz="34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molhari"/>
              <a:buNone/>
              <a:defRPr sz="34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molhari"/>
              <a:buNone/>
              <a:defRPr sz="34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molhari"/>
              <a:buNone/>
              <a:defRPr sz="34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molhari"/>
              <a:buNone/>
              <a:defRPr sz="34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omolhari"/>
              <a:buNone/>
              <a:defRPr sz="3400">
                <a:solidFill>
                  <a:schemeClr val="dk1"/>
                </a:solidFill>
                <a:latin typeface="Jomolhari"/>
                <a:ea typeface="Jomolhari"/>
                <a:cs typeface="Jomolhari"/>
                <a:sym typeface="Jomolha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gi2CbgzOjCsL1D6vMFJk1qB-FqJzmrjE/view" TargetMode="External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jp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analysis-consulting.com/single-post/2016/11/22/drawing-with-straight-lines" TargetMode="External"/><Relationship Id="rId4" Type="http://schemas.openxmlformats.org/officeDocument/2006/relationships/hyperlink" Target="http://artof01.com/vrellis/works/knit.html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analysis-consulting.com/single-post/2016/11/22/drawing-with-straight-lines" TargetMode="External"/><Relationship Id="rId4" Type="http://schemas.openxmlformats.org/officeDocument/2006/relationships/hyperlink" Target="https://www.robertoreif.com/blog/2018/1/7/drawing-with-straight-lines" TargetMode="External"/><Relationship Id="rId9" Type="http://schemas.openxmlformats.org/officeDocument/2006/relationships/hyperlink" Target="https://www.analysis-consulting.com/single-post/2016/11/22/drawing-with-straight-lines" TargetMode="External"/><Relationship Id="rId5" Type="http://schemas.openxmlformats.org/officeDocument/2006/relationships/hyperlink" Target="https://ai-draw.tokyo/en/" TargetMode="External"/><Relationship Id="rId6" Type="http://schemas.openxmlformats.org/officeDocument/2006/relationships/hyperlink" Target="https://en.wikipedia.org/wiki/Bresenham%27s_line_algorithm" TargetMode="External"/><Relationship Id="rId7" Type="http://schemas.openxmlformats.org/officeDocument/2006/relationships/hyperlink" Target="https://towardsdatascience.com/generate-pencil-sketch-from-photo-in-python-7c56802d8acb" TargetMode="External"/><Relationship Id="rId8" Type="http://schemas.openxmlformats.org/officeDocument/2006/relationships/hyperlink" Target="http://artof01.com/vrellis/works/knit.html" TargetMode="External"/><Relationship Id="rId11" Type="http://schemas.openxmlformats.org/officeDocument/2006/relationships/hyperlink" Target="https://www.flerlagetwins.com/2017/11/loom-art-in-tableau_92.html" TargetMode="External"/><Relationship Id="rId10" Type="http://schemas.openxmlformats.org/officeDocument/2006/relationships/hyperlink" Target="https://twitter.com/flerlagekr/status/928224004611170304" TargetMode="External"/><Relationship Id="rId12" Type="http://schemas.openxmlformats.org/officeDocument/2006/relationships/hyperlink" Target="https://github.com/danielvarga/string-art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FTBFDP23Al8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towardsdatascience.com/generate-pencil-sketch-from-photo-in-python-7c56802d8ac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aMXCn1YxZqU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type="ctrTitle"/>
          </p:nvPr>
        </p:nvSpPr>
        <p:spPr>
          <a:xfrm>
            <a:off x="0" y="838350"/>
            <a:ext cx="9144000" cy="17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ENGR5151UG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  <p:sp>
        <p:nvSpPr>
          <p:cNvPr id="376" name="Google Shape;376;p41"/>
          <p:cNvSpPr txBox="1"/>
          <p:nvPr>
            <p:ph idx="1" type="subTitle"/>
          </p:nvPr>
        </p:nvSpPr>
        <p:spPr>
          <a:xfrm>
            <a:off x="2179500" y="2641400"/>
            <a:ext cx="47850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2"/>
                </a:solidFill>
              </a:rPr>
              <a:t>Final Project</a:t>
            </a:r>
            <a:endParaRPr sz="4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Spring 2023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accent6"/>
              </a:solidFill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2058150" y="4087200"/>
            <a:ext cx="502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Logan McFarland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04-24-2023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/>
          <p:nvPr>
            <p:ph type="title"/>
          </p:nvPr>
        </p:nvSpPr>
        <p:spPr>
          <a:xfrm>
            <a:off x="947450" y="539500"/>
            <a:ext cx="44745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Parameters to Consider</a:t>
            </a:r>
            <a:endParaRPr/>
          </a:p>
        </p:txBody>
      </p:sp>
      <p:sp>
        <p:nvSpPr>
          <p:cNvPr id="446" name="Google Shape;446;p50"/>
          <p:cNvSpPr txBox="1"/>
          <p:nvPr>
            <p:ph idx="1" type="body"/>
          </p:nvPr>
        </p:nvSpPr>
        <p:spPr>
          <a:xfrm>
            <a:off x="0" y="1875675"/>
            <a:ext cx="55128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How many lines to draw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The Grayscale Levels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The number of Pegs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Pegs are the anchor points at the border of an image where lines will start and/or stop</a:t>
            </a:r>
            <a:endParaRPr/>
          </a:p>
          <a:p>
            <a:pPr indent="-317500" lvl="1" marL="22860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higher the number of pegs, the higher the resolution of the picture </a:t>
            </a:r>
            <a:r>
              <a:rPr lang="en"/>
              <a:t>received</a:t>
            </a:r>
            <a:r>
              <a:rPr lang="en"/>
              <a:t> </a:t>
            </a:r>
            <a:endParaRPr/>
          </a:p>
          <a:p>
            <a:pPr indent="-317500" lvl="2" marL="2743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also increases the number of lines </a:t>
            </a:r>
            <a:r>
              <a:rPr lang="en"/>
              <a:t>required</a:t>
            </a:r>
            <a:r>
              <a:rPr lang="en"/>
              <a:t> for the image</a:t>
            </a:r>
            <a:endParaRPr/>
          </a:p>
        </p:txBody>
      </p:sp>
      <p:pic>
        <p:nvPicPr>
          <p:cNvPr id="447" name="Google Shape;4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875" y="462850"/>
            <a:ext cx="3374222" cy="21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875" y="2471600"/>
            <a:ext cx="3374226" cy="21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/>
          <p:nvPr>
            <p:ph type="title"/>
          </p:nvPr>
        </p:nvSpPr>
        <p:spPr>
          <a:xfrm>
            <a:off x="0" y="131600"/>
            <a:ext cx="91440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Results </a:t>
            </a:r>
            <a:endParaRPr/>
          </a:p>
        </p:txBody>
      </p:sp>
      <p:sp>
        <p:nvSpPr>
          <p:cNvPr id="455" name="Google Shape;455;p51"/>
          <p:cNvSpPr txBox="1"/>
          <p:nvPr>
            <p:ph idx="1" type="body"/>
          </p:nvPr>
        </p:nvSpPr>
        <p:spPr>
          <a:xfrm>
            <a:off x="2642550" y="873650"/>
            <a:ext cx="3858900" cy="17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Before </a:t>
            </a:r>
            <a:r>
              <a:rPr lang="en"/>
              <a:t>implementation</a:t>
            </a:r>
            <a:r>
              <a:rPr lang="en"/>
              <a:t> of </a:t>
            </a:r>
            <a:r>
              <a:rPr lang="en"/>
              <a:t>the</a:t>
            </a:r>
            <a:r>
              <a:rPr lang="en"/>
              <a:t> B</a:t>
            </a:r>
            <a:r>
              <a:rPr lang="en"/>
              <a:t>resenham</a:t>
            </a:r>
            <a:r>
              <a:rPr lang="en"/>
              <a:t>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Using an endpoint to endpoint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was cool and worked, but wasn’t what I was going for</a:t>
            </a:r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100" y="2681451"/>
            <a:ext cx="2857500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600" y="26814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198175" y="539500"/>
            <a:ext cx="5223900" cy="16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Failures of Capturing a Frame by Frame Video</a:t>
            </a:r>
            <a:endParaRPr/>
          </a:p>
        </p:txBody>
      </p:sp>
      <p:sp>
        <p:nvSpPr>
          <p:cNvPr id="464" name="Google Shape;464;p52"/>
          <p:cNvSpPr txBox="1"/>
          <p:nvPr>
            <p:ph idx="1" type="body"/>
          </p:nvPr>
        </p:nvSpPr>
        <p:spPr>
          <a:xfrm>
            <a:off x="393175" y="2197900"/>
            <a:ext cx="48339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With the earlier test, I attempted to make a video displaying a frame by frame build of the “string art”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was done to see if I could </a:t>
            </a:r>
            <a:r>
              <a:rPr lang="en"/>
              <a:t>implement</a:t>
            </a:r>
            <a:r>
              <a:rPr lang="en"/>
              <a:t> it later with the Bresenham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did not work out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 moved on to try and achieve a better string art result before revisiting the video functionality</a:t>
            </a:r>
            <a:endParaRPr/>
          </a:p>
        </p:txBody>
      </p:sp>
      <p:pic>
        <p:nvPicPr>
          <p:cNvPr id="465" name="Google Shape;465;p52" title="output_videoSTA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900" y="17156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/>
          <p:nvPr>
            <p:ph type="title"/>
          </p:nvPr>
        </p:nvSpPr>
        <p:spPr>
          <a:xfrm>
            <a:off x="1333650" y="1769100"/>
            <a:ext cx="6476700" cy="16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Bresenham Algorithm</a:t>
            </a:r>
            <a:endParaRPr/>
          </a:p>
        </p:txBody>
      </p:sp>
      <p:sp>
        <p:nvSpPr>
          <p:cNvPr id="472" name="Google Shape;47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>
            <p:ph type="title"/>
          </p:nvPr>
        </p:nvSpPr>
        <p:spPr>
          <a:xfrm>
            <a:off x="94745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Essential Parts</a:t>
            </a:r>
            <a:endParaRPr/>
          </a:p>
        </p:txBody>
      </p:sp>
      <p:sp>
        <p:nvSpPr>
          <p:cNvPr id="478" name="Google Shape;478;p54"/>
          <p:cNvSpPr txBox="1"/>
          <p:nvPr>
            <p:ph idx="1" type="body"/>
          </p:nvPr>
        </p:nvSpPr>
        <p:spPr>
          <a:xfrm>
            <a:off x="311700" y="1505700"/>
            <a:ext cx="3999900" cy="22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/>
              <a:t>The </a:t>
            </a:r>
            <a:r>
              <a:rPr lang="en" sz="2000"/>
              <a:t>Bresenham</a:t>
            </a:r>
            <a:r>
              <a:rPr lang="en" sz="2000"/>
              <a:t> Line Algorithm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 line drawing algorithm that determines the points of an n-dimensional raster that should be selected in order to form a close approximation to a straight line between two points.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479" name="Google Shape;479;p54"/>
          <p:cNvSpPr txBox="1"/>
          <p:nvPr>
            <p:ph idx="2" type="body"/>
          </p:nvPr>
        </p:nvSpPr>
        <p:spPr>
          <a:xfrm>
            <a:off x="4832400" y="1505700"/>
            <a:ext cx="39999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/>
              <a:t>The Bresenham Circle Algorithm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 circle drawing algorithm that selects the nearest pixel position to complete the arc</a:t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480" name="Google Shape;4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400" y="3619218"/>
            <a:ext cx="2452274" cy="15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800463"/>
            <a:ext cx="34004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4"/>
          <p:cNvSpPr txBox="1"/>
          <p:nvPr/>
        </p:nvSpPr>
        <p:spPr>
          <a:xfrm>
            <a:off x="3729250" y="3180838"/>
            <a:ext cx="30807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Note -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40C28"/>
                </a:solidFill>
              </a:rPr>
              <a:t>“Raster images are constructed through pixels.</a:t>
            </a:r>
            <a:r>
              <a:rPr lang="en" sz="1200">
                <a:solidFill>
                  <a:srgbClr val="4D5156"/>
                </a:solidFill>
              </a:rPr>
              <a:t> </a:t>
            </a:r>
            <a:r>
              <a:rPr lang="en" sz="1200">
                <a:solidFill>
                  <a:srgbClr val="040C28"/>
                </a:solidFill>
              </a:rPr>
              <a:t>Vector images are constructed through lines, curves, and fills”</a:t>
            </a:r>
            <a:endParaRPr sz="1200">
              <a:solidFill>
                <a:srgbClr val="040C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/>
          <p:nvPr>
            <p:ph type="title"/>
          </p:nvPr>
        </p:nvSpPr>
        <p:spPr>
          <a:xfrm>
            <a:off x="311700" y="3325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combined, they create this beautiful circle:</a:t>
            </a:r>
            <a:endParaRPr/>
          </a:p>
        </p:txBody>
      </p:sp>
      <p:pic>
        <p:nvPicPr>
          <p:cNvPr id="489" name="Google Shape;4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750" y="1822225"/>
            <a:ext cx="3016475" cy="30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/>
        </p:nvSpPr>
        <p:spPr>
          <a:xfrm>
            <a:off x="1977750" y="360325"/>
            <a:ext cx="518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Oxygen"/>
                <a:ea typeface="Oxygen"/>
                <a:cs typeface="Oxygen"/>
                <a:sym typeface="Oxygen"/>
              </a:rPr>
              <a:t>And some lines in the circle…</a:t>
            </a:r>
            <a:endParaRPr sz="26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496" name="Google Shape;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577" y="1679225"/>
            <a:ext cx="3284850" cy="32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/>
          <p:nvPr>
            <p:ph type="title"/>
          </p:nvPr>
        </p:nvSpPr>
        <p:spPr>
          <a:xfrm>
            <a:off x="1333650" y="1769100"/>
            <a:ext cx="6476700" cy="16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3" name="Google Shape;50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450" y="21350"/>
            <a:ext cx="4341825" cy="43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- LENNA</a:t>
            </a:r>
            <a:endParaRPr/>
          </a:p>
        </p:txBody>
      </p:sp>
      <p:pic>
        <p:nvPicPr>
          <p:cNvPr id="510" name="Google Shape;51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075" y="-40700"/>
            <a:ext cx="4447850" cy="44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8425" y="-40700"/>
            <a:ext cx="4447850" cy="4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58"/>
          <p:cNvSpPr txBox="1"/>
          <p:nvPr/>
        </p:nvSpPr>
        <p:spPr>
          <a:xfrm>
            <a:off x="5711025" y="4659925"/>
            <a:ext cx="22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 real person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- LENNA</a:t>
            </a:r>
            <a:endParaRPr/>
          </a:p>
        </p:txBody>
      </p:sp>
      <p:sp>
        <p:nvSpPr>
          <p:cNvPr id="519" name="Google Shape;51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59"/>
          <p:cNvSpPr txBox="1"/>
          <p:nvPr/>
        </p:nvSpPr>
        <p:spPr>
          <a:xfrm>
            <a:off x="5711025" y="4659925"/>
            <a:ext cx="22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 different look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21" name="Google Shape;5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550" y="143400"/>
            <a:ext cx="4216600" cy="4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200" y="143400"/>
            <a:ext cx="4216600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type="title"/>
          </p:nvPr>
        </p:nvSpPr>
        <p:spPr>
          <a:xfrm>
            <a:off x="1333650" y="1769100"/>
            <a:ext cx="6476700" cy="16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Project</a:t>
            </a:r>
            <a:endParaRPr/>
          </a:p>
        </p:txBody>
      </p:sp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</a:t>
            </a:r>
            <a:r>
              <a:rPr lang="en"/>
              <a:t> - Star Platinum</a:t>
            </a:r>
            <a:endParaRPr/>
          </a:p>
        </p:txBody>
      </p:sp>
      <p:pic>
        <p:nvPicPr>
          <p:cNvPr id="528" name="Google Shape;5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400" y="1341625"/>
            <a:ext cx="3027375" cy="30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0" y="1823925"/>
            <a:ext cx="2463999" cy="24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472" y="798484"/>
            <a:ext cx="3570526" cy="357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50" y="16142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60"/>
          <p:cNvSpPr txBox="1"/>
          <p:nvPr/>
        </p:nvSpPr>
        <p:spPr>
          <a:xfrm>
            <a:off x="5377725" y="4659925"/>
            <a:ext cx="33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An animated character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- BIG BEN</a:t>
            </a:r>
            <a:endParaRPr/>
          </a:p>
        </p:txBody>
      </p:sp>
      <p:pic>
        <p:nvPicPr>
          <p:cNvPr id="539" name="Google Shape;5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59825" cy="43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175" y="0"/>
            <a:ext cx="4359825" cy="43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1"/>
          <p:cNvSpPr txBox="1"/>
          <p:nvPr/>
        </p:nvSpPr>
        <p:spPr>
          <a:xfrm>
            <a:off x="5923050" y="4659925"/>
            <a:ext cx="25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 building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p62"/>
          <p:cNvSpPr txBox="1"/>
          <p:nvPr/>
        </p:nvSpPr>
        <p:spPr>
          <a:xfrm>
            <a:off x="5923050" y="4659925"/>
            <a:ext cx="25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 building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49" name="Google Shape;549;p62"/>
          <p:cNvSpPr txBox="1"/>
          <p:nvPr>
            <p:ph type="title"/>
          </p:nvPr>
        </p:nvSpPr>
        <p:spPr>
          <a:xfrm>
            <a:off x="320250" y="818025"/>
            <a:ext cx="85035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the Best String Art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would be from the Whole Picture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Different Approach</a:t>
            </a:r>
            <a:endParaRPr/>
          </a:p>
        </p:txBody>
      </p:sp>
      <p:pic>
        <p:nvPicPr>
          <p:cNvPr id="555" name="Google Shape;5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59825" cy="43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650" y="-22500"/>
            <a:ext cx="4382350" cy="43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- BIG BEN</a:t>
            </a:r>
            <a:endParaRPr/>
          </a:p>
        </p:txBody>
      </p:sp>
      <p:pic>
        <p:nvPicPr>
          <p:cNvPr id="563" name="Google Shape;5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175" y="0"/>
            <a:ext cx="4359825" cy="43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64"/>
          <p:cNvSpPr txBox="1"/>
          <p:nvPr/>
        </p:nvSpPr>
        <p:spPr>
          <a:xfrm>
            <a:off x="5923050" y="4659925"/>
            <a:ext cx="25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Which is better?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66" name="Google Shape;56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1250"/>
            <a:ext cx="4382350" cy="43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4th</a:t>
            </a:r>
            <a:r>
              <a:rPr lang="en"/>
              <a:t> - A Cyberpunk City</a:t>
            </a:r>
            <a:endParaRPr/>
          </a:p>
        </p:txBody>
      </p:sp>
      <p:sp>
        <p:nvSpPr>
          <p:cNvPr id="572" name="Google Shape;57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65"/>
          <p:cNvSpPr txBox="1"/>
          <p:nvPr/>
        </p:nvSpPr>
        <p:spPr>
          <a:xfrm>
            <a:off x="4572000" y="4659925"/>
            <a:ext cx="36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Test of image size and extreme colors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74" name="Google Shape;5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4075"/>
            <a:ext cx="5306199" cy="29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775" y="449575"/>
            <a:ext cx="3685224" cy="368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5th</a:t>
            </a:r>
            <a:r>
              <a:rPr lang="en"/>
              <a:t> - Blue Ocean, Blue Sky, Sunlight</a:t>
            </a:r>
            <a:endParaRPr/>
          </a:p>
        </p:txBody>
      </p:sp>
      <p:sp>
        <p:nvSpPr>
          <p:cNvPr id="581" name="Google Shape;58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66"/>
          <p:cNvSpPr txBox="1"/>
          <p:nvPr/>
        </p:nvSpPr>
        <p:spPr>
          <a:xfrm>
            <a:off x="4864250" y="4603025"/>
            <a:ext cx="38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Blue on blue with a unique lighting contrast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83" name="Google Shape;5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25" y="611800"/>
            <a:ext cx="4207425" cy="26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250" y="152400"/>
            <a:ext cx="4216600" cy="4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6t</a:t>
            </a:r>
            <a:r>
              <a:rPr lang="en"/>
              <a:t>h - Rain on Lense</a:t>
            </a:r>
            <a:endParaRPr/>
          </a:p>
        </p:txBody>
      </p:sp>
      <p:sp>
        <p:nvSpPr>
          <p:cNvPr id="590" name="Google Shape;59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p67"/>
          <p:cNvSpPr txBox="1"/>
          <p:nvPr/>
        </p:nvSpPr>
        <p:spPr>
          <a:xfrm>
            <a:off x="4864250" y="4603025"/>
            <a:ext cx="38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Foreground and Background Elements?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92" name="Google Shape;5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42"/>
            <a:ext cx="4864250" cy="32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200" y="285625"/>
            <a:ext cx="3974950" cy="39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8"/>
          <p:cNvSpPr txBox="1"/>
          <p:nvPr>
            <p:ph idx="1" type="body"/>
          </p:nvPr>
        </p:nvSpPr>
        <p:spPr>
          <a:xfrm>
            <a:off x="402900" y="2033750"/>
            <a:ext cx="4722600" cy="24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It is interesting to </a:t>
            </a:r>
            <a:r>
              <a:rPr lang="en"/>
              <a:t>observe how different variables affect the resultant string arts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Image sizes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Radius values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Colors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Lighting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Types of images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Person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Animation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Building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</a:t>
            </a:r>
            <a:endParaRPr/>
          </a:p>
        </p:txBody>
      </p:sp>
      <p:sp>
        <p:nvSpPr>
          <p:cNvPr id="599" name="Google Shape;599;p68"/>
          <p:cNvSpPr txBox="1"/>
          <p:nvPr>
            <p:ph type="title"/>
          </p:nvPr>
        </p:nvSpPr>
        <p:spPr>
          <a:xfrm>
            <a:off x="947450" y="539500"/>
            <a:ext cx="44745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pic>
        <p:nvPicPr>
          <p:cNvPr id="600" name="Google Shape;6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750" y="1403175"/>
            <a:ext cx="2887476" cy="2887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/>
          <p:nvPr>
            <p:ph type="title"/>
          </p:nvPr>
        </p:nvSpPr>
        <p:spPr>
          <a:xfrm>
            <a:off x="947400" y="539500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Creation vs The Original</a:t>
            </a:r>
            <a:endParaRPr/>
          </a:p>
        </p:txBody>
      </p:sp>
      <p:pic>
        <p:nvPicPr>
          <p:cNvPr id="607" name="Google Shape;6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900" y="2105500"/>
            <a:ext cx="4172224" cy="23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863" y="1383088"/>
            <a:ext cx="2342777" cy="306972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9"/>
          <p:cNvSpPr txBox="1"/>
          <p:nvPr/>
        </p:nvSpPr>
        <p:spPr>
          <a:xfrm>
            <a:off x="1936675" y="4666100"/>
            <a:ext cx="51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“The Savior” - El Greco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610" name="Google Shape;61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3925" y="1804836"/>
            <a:ext cx="2643475" cy="26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0400" y="1804825"/>
            <a:ext cx="2643475" cy="26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idx="1" type="body"/>
          </p:nvPr>
        </p:nvSpPr>
        <p:spPr>
          <a:xfrm>
            <a:off x="0" y="1317775"/>
            <a:ext cx="52536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" sz="2200"/>
              <a:t>Converting any photo to a drawing 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The catch is it will be created using only straight lines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This kind of art is inspired by Petros Vrellis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/>
              <a:t>creates art by knitting</a:t>
            </a:r>
            <a:endParaRPr sz="1800"/>
          </a:p>
        </p:txBody>
      </p:sp>
      <p:sp>
        <p:nvSpPr>
          <p:cNvPr id="390" name="Google Shape;390;p43"/>
          <p:cNvSpPr txBox="1"/>
          <p:nvPr/>
        </p:nvSpPr>
        <p:spPr>
          <a:xfrm>
            <a:off x="0" y="4386975"/>
            <a:ext cx="432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https://www.analysis-consulting.com/single-post/2016/11/22/drawing-with-straight-lines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http://artof01.com/vrellis/works/knit.html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" name="Google Shape;39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8525" y="397600"/>
            <a:ext cx="3200825" cy="17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0225" y="2571750"/>
            <a:ext cx="1817425" cy="16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0"/>
          <p:cNvSpPr txBox="1"/>
          <p:nvPr>
            <p:ph idx="1" type="body"/>
          </p:nvPr>
        </p:nvSpPr>
        <p:spPr>
          <a:xfrm>
            <a:off x="93900" y="1988725"/>
            <a:ext cx="5157600" cy="28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Refine the reconstruction part of my code to have the image look as good when it is cropped to fit the circle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Create a video showing a frame by frame creation of the string art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Make it </a:t>
            </a:r>
            <a:r>
              <a:rPr lang="en"/>
              <a:t>accessible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Like the website that inspired this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 anyone to convert any image and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show them the process of its creation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let them save it</a:t>
            </a:r>
            <a:endParaRPr/>
          </a:p>
        </p:txBody>
      </p:sp>
      <p:sp>
        <p:nvSpPr>
          <p:cNvPr id="618" name="Google Shape;618;p70"/>
          <p:cNvSpPr txBox="1"/>
          <p:nvPr>
            <p:ph type="title"/>
          </p:nvPr>
        </p:nvSpPr>
        <p:spPr>
          <a:xfrm>
            <a:off x="198175" y="539525"/>
            <a:ext cx="50970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Were to Continue…</a:t>
            </a:r>
            <a:endParaRPr/>
          </a:p>
        </p:txBody>
      </p:sp>
      <p:pic>
        <p:nvPicPr>
          <p:cNvPr id="619" name="Google Shape;6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475" y="1800225"/>
            <a:ext cx="29622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1"/>
          <p:cNvSpPr txBox="1"/>
          <p:nvPr>
            <p:ph type="title"/>
          </p:nvPr>
        </p:nvSpPr>
        <p:spPr>
          <a:xfrm>
            <a:off x="208725" y="224225"/>
            <a:ext cx="7249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Junkyard</a:t>
            </a:r>
            <a:endParaRPr/>
          </a:p>
        </p:txBody>
      </p:sp>
      <p:pic>
        <p:nvPicPr>
          <p:cNvPr id="626" name="Google Shape;62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50" y="1156500"/>
            <a:ext cx="5771745" cy="3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>
            <p:ph type="title"/>
          </p:nvPr>
        </p:nvSpPr>
        <p:spPr>
          <a:xfrm>
            <a:off x="0" y="360300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33" name="Google Shape;633;p72"/>
          <p:cNvSpPr txBox="1"/>
          <p:nvPr>
            <p:ph idx="2" type="body"/>
          </p:nvPr>
        </p:nvSpPr>
        <p:spPr>
          <a:xfrm>
            <a:off x="4942075" y="699225"/>
            <a:ext cx="3954000" cy="3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latin typeface="Arial"/>
                <a:ea typeface="Arial"/>
                <a:cs typeface="Arial"/>
                <a:sym typeface="Arial"/>
                <a:hlinkClick r:id="rId3"/>
              </a:rPr>
              <a:t>https://www.analysis-consulting.com/single-post/2016/11/22/drawing-with-straight-lines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https://www.robertoreif.com/blog/2018/1/7/drawing-with-straight-lines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https://ai-draw.tokyo/en/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https://en.wikipedia.org/wiki/Bresenham%27s_line_algorithm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https://towardsdatascience.com/generate-pencil-sketch-from-photo-in-python-7c56802d8acb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http://artof01.com/vrellis/works/knit.html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https://www.analysis-consulting.com/single-post/2016/11/22/drawing-with-straight-lines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https://twitter.com/flerlagekr/status/928224004611170304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https://www.flerlagetwins.com/2017/11/loom-art-in-tableau_92.html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https://github.com/danielvarga/string-art</a:t>
            </a:r>
            <a:endParaRPr/>
          </a:p>
        </p:txBody>
      </p:sp>
      <p:sp>
        <p:nvSpPr>
          <p:cNvPr id="634" name="Google Shape;63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72"/>
          <p:cNvSpPr txBox="1"/>
          <p:nvPr/>
        </p:nvSpPr>
        <p:spPr>
          <a:xfrm>
            <a:off x="142750" y="2033325"/>
            <a:ext cx="435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-"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Huge thanks to Daniel Varga on github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-"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Helped with providing the B</a:t>
            </a: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resenham</a:t>
            </a: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 line and circle algorithm as well as how to use it </a:t>
            </a: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successfully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3"/>
          <p:cNvSpPr txBox="1"/>
          <p:nvPr>
            <p:ph idx="1" type="body"/>
          </p:nvPr>
        </p:nvSpPr>
        <p:spPr>
          <a:xfrm>
            <a:off x="57450" y="2294325"/>
            <a:ext cx="56988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drive/My Drive/ComputerVision/Final Project/Image/Volcano.jpg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3"/>
          <p:cNvSpPr txBox="1"/>
          <p:nvPr>
            <p:ph type="title"/>
          </p:nvPr>
        </p:nvSpPr>
        <p:spPr>
          <a:xfrm>
            <a:off x="541250" y="435450"/>
            <a:ext cx="44745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Code and Demonstration?</a:t>
            </a:r>
            <a:endParaRPr/>
          </a:p>
        </p:txBody>
      </p:sp>
      <p:pic>
        <p:nvPicPr>
          <p:cNvPr id="642" name="Google Shape;64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125" y="1918700"/>
            <a:ext cx="3299502" cy="2165302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ks and credits at KnitHacker: http://bit.ly/2aJlApJ" id="398" name="Google Shape;398;p44" title="Greek artist Petros Vrellis Makes Intricate Portraits With Yarn and a Comput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200" y="777250"/>
            <a:ext cx="6380450" cy="3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/>
          <p:nvPr>
            <p:ph idx="1" type="body"/>
          </p:nvPr>
        </p:nvSpPr>
        <p:spPr>
          <a:xfrm>
            <a:off x="686225" y="1961700"/>
            <a:ext cx="46914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 am no artist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I’m not an expert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It is fascinating to see that passion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It looked unique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Why not try and use what I’m learning/what I am </a:t>
            </a:r>
            <a:r>
              <a:rPr lang="en"/>
              <a:t>interested</a:t>
            </a:r>
            <a:r>
              <a:rPr lang="en"/>
              <a:t> in to achieve a similar result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It became a challenge of sorts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 a com</a:t>
            </a:r>
            <a:r>
              <a:rPr lang="en"/>
              <a:t>pletely different direction but end up with the same result</a:t>
            </a:r>
            <a:endParaRPr/>
          </a:p>
        </p:txBody>
      </p:sp>
      <p:sp>
        <p:nvSpPr>
          <p:cNvPr id="405" name="Google Shape;405;p45"/>
          <p:cNvSpPr txBox="1"/>
          <p:nvPr>
            <p:ph type="title"/>
          </p:nvPr>
        </p:nvSpPr>
        <p:spPr>
          <a:xfrm>
            <a:off x="947450" y="539500"/>
            <a:ext cx="44745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406" name="Google Shape;40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319300" y="176625"/>
            <a:ext cx="2918400" cy="18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the Easy Way</a:t>
            </a:r>
            <a:endParaRPr/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947450" y="1970700"/>
            <a:ext cx="36621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Convert I</a:t>
            </a:r>
            <a:r>
              <a:rPr lang="en" sz="1600"/>
              <a:t>mage </a:t>
            </a:r>
            <a:r>
              <a:rPr lang="en" sz="1600"/>
              <a:t>to Grayscale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Invert Image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Apply Gaussian Blur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Invert Blurred Image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 </a:t>
            </a:r>
            <a:r>
              <a:rPr lang="en" sz="1600"/>
              <a:t>bitwise</a:t>
            </a:r>
            <a:r>
              <a:rPr lang="en" sz="1600"/>
              <a:t> division between the grayscale and inverted blurred image</a:t>
            </a:r>
            <a:endParaRPr sz="1600"/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900" y="1717375"/>
            <a:ext cx="3451025" cy="19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6"/>
          <p:cNvSpPr txBox="1"/>
          <p:nvPr/>
        </p:nvSpPr>
        <p:spPr>
          <a:xfrm>
            <a:off x="0" y="4278000"/>
            <a:ext cx="494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https://towardsdatascience.com/generate-pencil-sketch-from-photo-in-python-7c56802d8acb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/>
          <p:nvPr>
            <p:ph type="title"/>
          </p:nvPr>
        </p:nvSpPr>
        <p:spPr>
          <a:xfrm>
            <a:off x="-72075" y="315275"/>
            <a:ext cx="799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Proces</a:t>
            </a:r>
            <a:r>
              <a:rPr lang="en">
                <a:solidFill>
                  <a:schemeClr val="accent6"/>
                </a:solidFill>
              </a:rPr>
              <a:t>s </a:t>
            </a:r>
            <a:r>
              <a:rPr lang="en">
                <a:solidFill>
                  <a:schemeClr val="lt2"/>
                </a:solidFill>
              </a:rPr>
              <a:t>of What I am Doing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1" name="Google Shape;421;p47"/>
          <p:cNvSpPr txBox="1"/>
          <p:nvPr>
            <p:ph idx="1" type="body"/>
          </p:nvPr>
        </p:nvSpPr>
        <p:spPr>
          <a:xfrm>
            <a:off x="-117125" y="1216650"/>
            <a:ext cx="38823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Receive</a:t>
            </a:r>
            <a:r>
              <a:rPr lang="en"/>
              <a:t> an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Convert it to Grayscale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Recreate Grayscale image using straight white lines on a black background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Unlike this example, I achieved this within a circle to give a similar result as seen in a Petros Vrellis piece</a:t>
            </a:r>
            <a:endParaRPr/>
          </a:p>
        </p:txBody>
      </p:sp>
      <p:sp>
        <p:nvSpPr>
          <p:cNvPr id="422" name="Google Shape;422;p47"/>
          <p:cNvSpPr txBox="1"/>
          <p:nvPr/>
        </p:nvSpPr>
        <p:spPr>
          <a:xfrm>
            <a:off x="4513200" y="4683025"/>
            <a:ext cx="360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https://www.youtube.com/watch?v=aMXCn1YxZqU</a:t>
            </a:r>
            <a:endParaRPr/>
          </a:p>
        </p:txBody>
      </p:sp>
      <p:pic>
        <p:nvPicPr>
          <p:cNvPr id="423" name="Google Shape;4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150" y="2891538"/>
            <a:ext cx="33337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250" y="2891551"/>
            <a:ext cx="3531143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Process</a:t>
            </a:r>
            <a:endParaRPr/>
          </a:p>
        </p:txBody>
      </p:sp>
      <p:sp>
        <p:nvSpPr>
          <p:cNvPr id="431" name="Google Shape;431;p48"/>
          <p:cNvSpPr txBox="1"/>
          <p:nvPr>
            <p:ph idx="1" type="body"/>
          </p:nvPr>
        </p:nvSpPr>
        <p:spPr>
          <a:xfrm>
            <a:off x="-684575" y="571525"/>
            <a:ext cx="8520600" cy="4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4322" lvl="0" marL="914400" rtl="0" algn="l">
              <a:lnSpc>
                <a:spcPct val="140000"/>
              </a:lnSpc>
              <a:spcBef>
                <a:spcPts val="2200"/>
              </a:spcBef>
              <a:spcAft>
                <a:spcPts val="0"/>
              </a:spcAft>
              <a:buSzPts val="1035"/>
              <a:buAutoNum type="arabicPeriod"/>
            </a:pPr>
            <a:r>
              <a:rPr lang="en" sz="1035"/>
              <a:t>Select a Start Point on the border of the image</a:t>
            </a:r>
            <a:endParaRPr sz="1035"/>
          </a:p>
          <a:p>
            <a:pPr indent="-294322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35"/>
              <a:buAutoNum type="arabicPeriod"/>
            </a:pPr>
            <a:r>
              <a:rPr lang="en" sz="1035"/>
              <a:t>Select an </a:t>
            </a:r>
            <a:r>
              <a:rPr lang="en" sz="1035"/>
              <a:t>Endpoint</a:t>
            </a:r>
            <a:r>
              <a:rPr lang="en" sz="1035"/>
              <a:t> on the border of the image </a:t>
            </a:r>
            <a:endParaRPr sz="1035"/>
          </a:p>
          <a:p>
            <a:pPr indent="-294322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35"/>
              <a:buAutoNum type="arabicPeriod"/>
            </a:pPr>
            <a:r>
              <a:rPr lang="en" sz="1035"/>
              <a:t>Find the Mean Pixel Intensity (MPI) for a straight line between the Start and End Points </a:t>
            </a:r>
            <a:endParaRPr sz="1035"/>
          </a:p>
          <a:p>
            <a:pPr indent="0" lvl="0" marL="914400" rtl="0" algn="l">
              <a:lnSpc>
                <a:spcPct val="14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035"/>
              <a:t>Note : T</a:t>
            </a:r>
            <a:r>
              <a:rPr i="1" lang="en" sz="1035"/>
              <a:t>he value of a grayscale pixel is an integer between 0 (black) and 255 (white)</a:t>
            </a:r>
            <a:endParaRPr sz="1035"/>
          </a:p>
          <a:p>
            <a:pPr indent="-294322" lvl="0" marL="914400" rtl="0" algn="l">
              <a:lnSpc>
                <a:spcPct val="140000"/>
              </a:lnSpc>
              <a:spcBef>
                <a:spcPts val="2200"/>
              </a:spcBef>
              <a:spcAft>
                <a:spcPts val="0"/>
              </a:spcAft>
              <a:buSzPts val="1035"/>
              <a:buAutoNum type="arabicPeriod"/>
            </a:pPr>
            <a:r>
              <a:rPr lang="en" sz="1035"/>
              <a:t>Repeat steps 2 and 3 for all possible Start and End Points</a:t>
            </a:r>
            <a:endParaRPr sz="1035"/>
          </a:p>
          <a:p>
            <a:pPr indent="-294322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35"/>
              <a:buAutoNum type="arabicPeriod"/>
            </a:pPr>
            <a:r>
              <a:rPr lang="en" sz="1035"/>
              <a:t>Select the line which contains the lowest MPI.  </a:t>
            </a:r>
            <a:endParaRPr sz="1035"/>
          </a:p>
          <a:p>
            <a:pPr indent="-294322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035"/>
              <a:buAutoNum type="arabicPeriod"/>
            </a:pPr>
            <a:r>
              <a:rPr lang="en" sz="1035"/>
              <a:t>Subtract a line with a specific grayscale level from the line drawn image</a:t>
            </a:r>
            <a:endParaRPr sz="1035"/>
          </a:p>
          <a:p>
            <a:pPr indent="0" lvl="0" marL="1371600" rtl="0" algn="l">
              <a:lnSpc>
                <a:spcPct val="14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035"/>
              <a:t>At any point when a value of a pixel is below 0, make it 0</a:t>
            </a:r>
            <a:endParaRPr sz="1035"/>
          </a:p>
          <a:p>
            <a:pPr indent="-294322" lvl="0" marL="914400" rtl="0" algn="l">
              <a:lnSpc>
                <a:spcPct val="140000"/>
              </a:lnSpc>
              <a:spcBef>
                <a:spcPts val="2200"/>
              </a:spcBef>
              <a:spcAft>
                <a:spcPts val="0"/>
              </a:spcAft>
              <a:buSzPts val="1035"/>
              <a:buAutoNum type="arabicPeriod"/>
            </a:pPr>
            <a:r>
              <a:rPr lang="en" sz="1035"/>
              <a:t>Add a line with a specific grayscale level from the grayscale image.</a:t>
            </a:r>
            <a:endParaRPr sz="1035"/>
          </a:p>
          <a:p>
            <a:pPr indent="0" lvl="0" marL="1371600" rtl="0" algn="l">
              <a:lnSpc>
                <a:spcPct val="14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035"/>
              <a:t>At any point when a value of a pixel is above 255, make it 255</a:t>
            </a:r>
            <a:endParaRPr sz="1035"/>
          </a:p>
          <a:p>
            <a:pPr indent="-294322" lvl="0" marL="914400" rtl="0" algn="l">
              <a:lnSpc>
                <a:spcPct val="140000"/>
              </a:lnSpc>
              <a:spcBef>
                <a:spcPts val="2200"/>
              </a:spcBef>
              <a:spcAft>
                <a:spcPts val="0"/>
              </a:spcAft>
              <a:buSzPts val="1035"/>
              <a:buAutoNum type="arabicPeriod"/>
            </a:pPr>
            <a:r>
              <a:rPr lang="en" sz="1035"/>
              <a:t>Repeat from 1st step until the whole image is drawn</a:t>
            </a:r>
            <a:endParaRPr sz="1829"/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720" y="2678550"/>
            <a:ext cx="2889576" cy="9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type="title"/>
          </p:nvPr>
        </p:nvSpPr>
        <p:spPr>
          <a:xfrm>
            <a:off x="490250" y="526350"/>
            <a:ext cx="5618700" cy="18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is the Starting Point Obtained?</a:t>
            </a:r>
            <a:endParaRPr sz="2400"/>
          </a:p>
        </p:txBody>
      </p:sp>
      <p:sp>
        <p:nvSpPr>
          <p:cNvPr id="439" name="Google Shape;439;p49"/>
          <p:cNvSpPr txBox="1"/>
          <p:nvPr/>
        </p:nvSpPr>
        <p:spPr>
          <a:xfrm>
            <a:off x="490250" y="1833000"/>
            <a:ext cx="797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One of 3 options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Previous endpoint is the next start point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Completely random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 the start-end pair with the lowest Mean Pixel Intensity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(This is the ideal scenario but it is the most intense by terms of computation)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ps for Keeping Everything Tidy by Slidesgo">
  <a:themeElements>
    <a:clrScheme name="Simple Light">
      <a:dk1>
        <a:srgbClr val="453B30"/>
      </a:dk1>
      <a:lt1>
        <a:srgbClr val="F5F4F2"/>
      </a:lt1>
      <a:dk2>
        <a:srgbClr val="C0B4AA"/>
      </a:dk2>
      <a:lt2>
        <a:srgbClr val="B59A85"/>
      </a:lt2>
      <a:accent1>
        <a:srgbClr val="DFC3A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E33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